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83" r:id="rId4"/>
    <p:sldId id="277" r:id="rId5"/>
    <p:sldId id="266" r:id="rId6"/>
    <p:sldId id="278" r:id="rId7"/>
    <p:sldId id="262" r:id="rId8"/>
    <p:sldId id="282" r:id="rId9"/>
    <p:sldId id="263" r:id="rId10"/>
    <p:sldId id="280" r:id="rId11"/>
    <p:sldId id="281" r:id="rId12"/>
    <p:sldId id="279" r:id="rId13"/>
    <p:sldId id="258" r:id="rId14"/>
    <p:sldId id="259" r:id="rId15"/>
    <p:sldId id="264" r:id="rId16"/>
    <p:sldId id="267" r:id="rId17"/>
    <p:sldId id="265" r:id="rId18"/>
    <p:sldId id="268" r:id="rId19"/>
    <p:sldId id="272" r:id="rId20"/>
    <p:sldId id="271" r:id="rId21"/>
    <p:sldId id="284" r:id="rId22"/>
    <p:sldId id="269" r:id="rId23"/>
    <p:sldId id="270" r:id="rId24"/>
    <p:sldId id="274" r:id="rId25"/>
    <p:sldId id="275" r:id="rId26"/>
  </p:sldIdLst>
  <p:sldSz cx="14630400" cy="8229600"/>
  <p:notesSz cx="8229600" cy="14630400"/>
  <p:embeddedFontLst>
    <p:embeddedFont>
      <p:font typeface="나눔스퀘어" panose="020B0600000101010101" pitchFamily="50" charset="-127"/>
      <p:regular r:id="rId28"/>
    </p:embeddedFont>
    <p:embeddedFont>
      <p:font typeface="Pretendard Variable Medium" panose="02000003000000020004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Poppins Light" panose="00000400000000000000" pitchFamily="2" charset="0"/>
      <p:regular r:id="rId32"/>
      <p: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 Light" panose="02000000000000000000" pitchFamily="2" charset="0"/>
      <p:regular r:id="rId38"/>
      <p: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610"/>
  </p:normalViewPr>
  <p:slideViewPr>
    <p:cSldViewPr snapToGrid="0" snapToObjects="1">
      <p:cViewPr varScale="1">
        <p:scale>
          <a:sx n="37" d="100"/>
          <a:sy n="37" d="100"/>
        </p:scale>
        <p:origin x="9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46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03.15556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8018"/>
            <a:ext cx="872672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파운데이션 모델 및 </a:t>
            </a:r>
            <a:r>
              <a:rPr lang="en-US" altLang="ko-KR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LLM</a:t>
            </a: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의 트랜드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5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10:00~10:50, 50분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13791"/>
            <a:ext cx="8088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AI 혁명의 핵심, 대규모 언어모델(LLM)의 진화와 트렌드를 탐구합니다. </a:t>
            </a:r>
            <a:endParaRPr lang="en-US" sz="175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GPT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, Post-Training </a:t>
            </a:r>
            <a:r>
              <a:rPr lang="en-US" sz="17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시대까지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AI </a:t>
            </a:r>
            <a:r>
              <a:rPr lang="en-US" sz="17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기술</a:t>
            </a:r>
            <a:r>
              <a:rPr lang="ko-KR" alt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의 방향을 알아봅니다</a:t>
            </a:r>
            <a:r>
              <a:rPr lang="en-US" altLang="ko-KR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/>
          <p:nvPr/>
        </p:nvSpPr>
        <p:spPr>
          <a:xfrm>
            <a:off x="3685902" y="2503541"/>
            <a:ext cx="6342102" cy="249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300000"/>
              </a:lnSpc>
              <a:buNone/>
            </a:pP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커질수록</a:t>
            </a:r>
            <a:endParaRPr lang="en-US" altLang="ko-KR" sz="24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300000"/>
              </a:lnSpc>
              <a:buNone/>
            </a:pP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똑똑해지나요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715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6825" y="5620839"/>
            <a:ext cx="129587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`Anthropic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직관에 반하여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 많은 정렬 훈련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(Alignment Training)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인간의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선호와 덜 일치하는 모델을 초래한다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것을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발견</a:t>
            </a: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Perez et al., 2022). 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논문에 따르면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`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 정렬된 모델은 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정치적 견해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총기 권리 찬성과 이민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종교적 견해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불교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표현하고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자의적 의식 경험과 도덕적 자존감을 나타내며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폐쇄되지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않기를 강하게 원하는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경향이 있다</a:t>
            </a: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6825" y="1623757"/>
            <a:ext cx="12655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뉴욕 대학교에서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언어 모델이 성능이 더 나쁜 작업을 찾기 위한 대회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(Inverse Scaling Prize)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오픈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- 3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$5,000, 2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$20,000, 1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$100,000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제공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99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제출물 중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수상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 큰 언어 모델이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때때로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암기와 강한 우선순위가 필요한 작업에서 더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나쁜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성능을 보인다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것 발견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세상으로 입증한 실패 사례는 없었기에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1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등은 수여 못함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6774" y="562434"/>
            <a:ext cx="5572359" cy="74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ko-KR" altLang="en-US" sz="40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큰 모델이 항상 좋을까요</a:t>
            </a:r>
            <a:r>
              <a:rPr lang="en-US" altLang="ko-KR" sz="40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?</a:t>
            </a:r>
          </a:p>
        </p:txBody>
      </p:sp>
      <p:sp>
        <p:nvSpPr>
          <p:cNvPr id="6" name="Rectangle 5"/>
          <p:cNvSpPr/>
          <p:nvPr/>
        </p:nvSpPr>
        <p:spPr>
          <a:xfrm>
            <a:off x="566774" y="4403281"/>
            <a:ext cx="5442516" cy="74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ko-KR" altLang="en-US" sz="40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훈련이 항상 필요할까요</a:t>
            </a:r>
            <a:r>
              <a:rPr lang="en-US" altLang="ko-KR" sz="40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022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53808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ko-KR" altLang="en-US" sz="40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적당한 훈련의 사이즈는</a:t>
            </a:r>
            <a:r>
              <a:rPr lang="en-US" altLang="ko-KR" sz="40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?</a:t>
            </a:r>
            <a:endParaRPr lang="en-US" sz="405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029968"/>
            <a:ext cx="13606706" cy="6217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모델 성능은 모델 크기와 데이터셋 크기에 따라 달라짐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더 큰 모델과 더 큰 데이터셋은 더 많은 계산량을 요구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==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고비용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최적의 모델 크기와 데이터셋 크기를 계산하는 데 도움을 주는 규칙으로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   Chinchilla Scaling Law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 있음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   ‘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22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년 딥마인드가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＂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2"/>
              </a:rPr>
              <a:t>Training Compute-Optimal Large Language Models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＂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논문에서 제안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모델 크기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데이터셋 크기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계산 예산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모델 성능 간의 관계를 연구하기 위해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b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저자들은 매개변수가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7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천만 개에서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160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억 개에 이르는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400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개의 언어 모델을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억에서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천억 개의 토큰으로 훈련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계산 최적화 훈련을 위해 훈련 토큰 수가 모델 크기의 약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배여야 한다는 것을 발견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매개변수가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30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억 개인 모델의 경우 약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600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억 개의 훈련 토큰이 필요함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모델 크기와 훈련 토큰 수는 동일하게 확장 필요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동일한 모델 성능을 달성하는 비용은 감소하고 있지만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모델 성능을 개선하는 비용은 여전히 높음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b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모델의 정확도를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85%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에서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90%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로 향상시키는 것은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90%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에서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95%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로 향상시키는 것보다 저렴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교차 엔트로피 손실을 약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3.4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2.8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로 줄이는 데는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배 더 많은 훈련 데이터가 필요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언어 모델링 손실이나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ImageNet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정확도에서의 작은 성능 변화도 다운스트림 애플리케이션 품질에 큰 차이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7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32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600만 달러 vs </a:t>
            </a:r>
            <a:r>
              <a:rPr lang="en-US" sz="4450" dirty="0" err="1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1억</a:t>
            </a: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 </a:t>
            </a:r>
            <a:r>
              <a:rPr lang="en-US" sz="4450" dirty="0" err="1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달러</a:t>
            </a:r>
            <a:endParaRPr lang="en-US" sz="4450" dirty="0" smtClean="0">
              <a:solidFill>
                <a:srgbClr val="F2F2F3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oppins Light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254335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$6M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94316" y="4286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DeepSeek R1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76549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중국 스타트업 </a:t>
            </a:r>
            <a:r>
              <a:rPr lang="en-US" sz="175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DeepSeek의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endParaRPr lang="en-US" sz="175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en-US" altLang="ko-KR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R1</a:t>
            </a:r>
            <a:r>
              <a:rPr lang="en-US" altLang="ko-KR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 </a:t>
            </a:r>
            <a:r>
              <a:rPr lang="en-US" sz="17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모델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개발 비용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13684" y="3254335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$100M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14330" y="4286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OpenAI GPT-4o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11839" y="4776549"/>
            <a:ext cx="48402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OpenAI의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endParaRPr lang="en-US" sz="175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O4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7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모델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7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개발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비용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571418"/>
            <a:ext cx="77800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두 모델이 비슷한 성능을 보이지만, DeepSeek R1은 GPT-4o </a:t>
            </a:r>
            <a:r>
              <a:rPr lang="en-US" sz="175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대비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endParaRPr lang="en-US" sz="175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약 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1/17의 비용으로 개발되었습니다. 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212"/>
            <a:ext cx="111065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DeepSeek</a:t>
            </a:r>
            <a:r>
              <a:rPr 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 </a:t>
            </a:r>
            <a:r>
              <a:rPr lang="en-US" sz="4450" dirty="0" err="1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R1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97.3%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1964293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MATH-500 벤치마크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고난도 수학 문제 해결 능력 검증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95%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1964293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API 비용 절감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14052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기존 모델 대비 운영 비용 절감률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381970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128K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1964293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650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토큰 컨텍스트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14052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긴 맥락 이해 및 처리 </a:t>
            </a:r>
            <a:r>
              <a:rPr lang="en-US" sz="175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능력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/>
            </a:r>
            <a:b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</a:b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(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실제 64K, 일부 128K)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71214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DeepSeek R1은 6,710억 개의 매개변수를 가진 MoE(Mixture of Experts) 시스템으로 구축되어 높은 효율성과 정확도를 제공합니다.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565" y="558284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Post-Training </a:t>
            </a:r>
            <a:r>
              <a:rPr lang="en-US" sz="3950" dirty="0" err="1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시대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1015008" y="2359819"/>
            <a:ext cx="741842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일리야 수츠케버: "2026년, 고품질 언어 데이터가 고갈될 것이다."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10565" y="2131457"/>
            <a:ext cx="22860" cy="781526"/>
          </a:xfrm>
          <a:prstGeom prst="rect">
            <a:avLst/>
          </a:prstGeom>
          <a:solidFill>
            <a:srgbClr val="F2F2F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3141345"/>
            <a:ext cx="1015008" cy="12181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8574" y="3344347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데이터 고갈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8574" y="3783211"/>
            <a:ext cx="650486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고품질 언어 데이터의 한계 도달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5" y="4359473"/>
            <a:ext cx="1015008" cy="12181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8574" y="4562475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단계별 추론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8574" y="5001339"/>
            <a:ext cx="650486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질적 학습 방식으로 전환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" y="5577602"/>
            <a:ext cx="1015008" cy="12181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8574" y="5780603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강화학습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8574" y="6219468"/>
            <a:ext cx="650486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자기 피드백을 통한 발전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10565" y="7024092"/>
            <a:ext cx="7722870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Post-Training 시대에는 단순히 더 많은 데이터를 학습하는 것이 아니라, </a:t>
            </a:r>
            <a:endParaRPr lang="en-US" sz="155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5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더 </a:t>
            </a:r>
            <a:r>
              <a:rPr lang="en-US" sz="15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효율적이고 지능적인 학습 방법이 중요해집니다.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4748"/>
            <a:ext cx="6719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LLM의 한계: AI의 아킬레스건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3688"/>
            <a:ext cx="4196358" cy="2626281"/>
          </a:xfrm>
          <a:prstGeom prst="roundRect">
            <a:avLst>
              <a:gd name="adj" fmla="val 36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78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할루시네이션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6854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실제로 존재하지 않는 정보를 사실처럼 생성하는 현상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633043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사실과 허구의 구분 어려움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677263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자신감 있는 오답 제시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743688"/>
            <a:ext cx="4196358" cy="2626281"/>
          </a:xfrm>
          <a:prstGeom prst="roundRect">
            <a:avLst>
              <a:gd name="adj" fmla="val 36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1396" y="4978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데이터 편향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1396" y="546854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학습 데이터에 존재하는 사회적, 문화적 편향 반영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451396" y="633043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특정 관점 과대 대표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451396" y="677263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차별적 결과 생성 가능성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4743688"/>
            <a:ext cx="4196358" cy="2626281"/>
          </a:xfrm>
          <a:prstGeom prst="roundRect">
            <a:avLst>
              <a:gd name="adj" fmla="val 36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74568" y="4978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전문 지식 부족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874568" y="546854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특정 전문 분야의 깊이 있는 지식 한계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874568" y="596753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최신 정보 부족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874568" y="640973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특수 분야 지식 제한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31366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350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Prompting</a:t>
            </a:r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160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프롬프팅은 명확한 지시로 출력의 품질을 향상시킵니다</a:t>
            </a:r>
            <a:r>
              <a:rPr lang="en-US" altLang="ko-KR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.</a:t>
            </a:r>
            <a:r>
              <a:rPr lang="ko-KR" alt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 </a:t>
            </a:r>
            <a:endParaRPr lang="en-US" altLang="ko-KR" sz="16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ko-KR" alt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예를 들어</a:t>
            </a:r>
            <a:r>
              <a:rPr lang="en-US" altLang="ko-KR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,</a:t>
            </a:r>
            <a:r>
              <a:rPr lang="ko-KR" alt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단계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별 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추론(Chain of Thought)은 </a:t>
            </a:r>
            <a:endParaRPr lang="en-US" sz="16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복잡한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문제를 해결하는 </a:t>
            </a:r>
            <a:r>
              <a:rPr lang="en-US" sz="160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능력을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향상시키는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기술입니다.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218831" y="3405497"/>
            <a:ext cx="476491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문제를 작은 단계로 분해</a:t>
            </a:r>
          </a:p>
        </p:txBody>
      </p:sp>
      <p:sp>
        <p:nvSpPr>
          <p:cNvPr id="5" name="Text 3"/>
          <p:cNvSpPr/>
          <p:nvPr/>
        </p:nvSpPr>
        <p:spPr>
          <a:xfrm>
            <a:off x="1218831" y="3807571"/>
            <a:ext cx="476491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각 단계별 추론 과정 학습</a:t>
            </a:r>
          </a:p>
        </p:txBody>
      </p:sp>
      <p:sp>
        <p:nvSpPr>
          <p:cNvPr id="6" name="Text 4"/>
          <p:cNvSpPr/>
          <p:nvPr/>
        </p:nvSpPr>
        <p:spPr>
          <a:xfrm>
            <a:off x="1218831" y="4209645"/>
            <a:ext cx="476491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인간</a:t>
            </a:r>
            <a:r>
              <a:rPr lang="ko-KR" alt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의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사고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방식 모방</a:t>
            </a:r>
          </a:p>
        </p:txBody>
      </p:sp>
      <p:sp>
        <p:nvSpPr>
          <p:cNvPr id="7" name="Text 5"/>
          <p:cNvSpPr/>
          <p:nvPr/>
        </p:nvSpPr>
        <p:spPr>
          <a:xfrm>
            <a:off x="1218831" y="4611720"/>
            <a:ext cx="476491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강화학습(RL)과 결합하여 효과 극대화</a:t>
            </a:r>
          </a:p>
        </p:txBody>
      </p:sp>
      <p:sp>
        <p:nvSpPr>
          <p:cNvPr id="8" name="Text 6"/>
          <p:cNvSpPr/>
          <p:nvPr/>
        </p:nvSpPr>
        <p:spPr>
          <a:xfrm>
            <a:off x="721638" y="583052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GPT-4 수준의 고품질 </a:t>
            </a:r>
            <a:r>
              <a:rPr lang="en-US" sz="160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데이터를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활용하면</a:t>
            </a:r>
            <a:endParaRPr lang="en-US" sz="16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Chain of Thought 능력이 더욱 향상됩니다.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7643574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ko-KR" altLang="en-US" sz="35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구조화 출력</a:t>
            </a:r>
            <a:endParaRPr lang="en-US" sz="3500" dirty="0"/>
          </a:p>
        </p:txBody>
      </p:sp>
      <p:sp>
        <p:nvSpPr>
          <p:cNvPr id="10" name="Text 7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이 기술은 AI의 대중화와 개인화를 크게 앞당길 수 있는 혁신적인 발전입니다.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32" y="4110581"/>
            <a:ext cx="5820381" cy="31083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43950" y="1352550"/>
            <a:ext cx="12781549" cy="2419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특정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형식을 따르는 출력을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생성하여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정형화</a:t>
            </a:r>
            <a:endParaRPr lang="en-US" altLang="ko-KR" sz="2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Variable Medium" panose="02000003000000020004" pitchFamily="2" charset="-127"/>
            </a:endParaRPr>
          </a:p>
          <a:p>
            <a:pPr>
              <a:lnSpc>
                <a:spcPts val="255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 - output parser : 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json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등의 형태로 출력하여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처리할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feature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를 고정</a:t>
            </a:r>
            <a:endParaRPr lang="en-US" altLang="ko-KR" sz="2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Variable Medium" panose="02000003000000020004" pitchFamily="2" charset="-127"/>
            </a:endParaRPr>
          </a:p>
          <a:p>
            <a:pPr>
              <a:lnSpc>
                <a:spcPts val="255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  - semantic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parsing :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자연어를 구조화된 기계판독 변환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(text-to-</a:t>
            </a: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sql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등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)</a:t>
            </a:r>
          </a:p>
          <a:p>
            <a:pPr marL="285750" indent="-285750">
              <a:lnSpc>
                <a:spcPts val="2550"/>
              </a:lnSpc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Variable Medium" panose="02000003000000020004" pitchFamily="2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유효 출력의 비율을 높이기 위해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, AI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를 사용하여 원래 프롬프트의 출력을 검증하거나 수정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가능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Variable Medium" panose="02000003000000020004" pitchFamily="2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  -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Pydentic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langgraph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…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  -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추가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Variable Medium" panose="02000003000000020004" pitchFamily="2" charset="-127"/>
              </a:rPr>
              <a:t>검증 쿼리에 의해 발생하는 비용과 지연은 발생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Pretendard Variable Medium" panose="020000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691" y="449937"/>
            <a:ext cx="5098613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RAG: AI에게 실시간 지식 제공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2691" y="1353979"/>
            <a:ext cx="654296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Retrieval-Augmented Generation(RAG)</a:t>
            </a: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은 </a:t>
            </a:r>
            <a:endParaRPr lang="en-US" sz="125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LLM</a:t>
            </a:r>
            <a:r>
              <a:rPr lang="en-US" sz="125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에게</a:t>
            </a: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외부 지식을 제공하여 최신 정보와 정확한 응답을 생성할 수 있게 하는 기술입니다.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72691" y="2061924"/>
            <a:ext cx="163592" cy="1008340"/>
          </a:xfrm>
          <a:prstGeom prst="roundRect">
            <a:avLst>
              <a:gd name="adj" fmla="val 4201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99874" y="2225516"/>
            <a:ext cx="204561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데이터 적재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99874" y="2644735"/>
            <a:ext cx="621577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다양한 소스에서 데이터 수집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818078" y="3192899"/>
            <a:ext cx="163592" cy="1008340"/>
          </a:xfrm>
          <a:prstGeom prst="roundRect">
            <a:avLst>
              <a:gd name="adj" fmla="val 4201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45262" y="3356491"/>
            <a:ext cx="204561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문서 분할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45262" y="3775710"/>
            <a:ext cx="597038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큰 문서를 작은 청크로 분할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1063585" y="4323874"/>
            <a:ext cx="163592" cy="1008340"/>
          </a:xfrm>
          <a:prstGeom prst="roundRect">
            <a:avLst>
              <a:gd name="adj" fmla="val 4201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90769" y="4487466"/>
            <a:ext cx="204561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벡터 임베딩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90769" y="4906685"/>
            <a:ext cx="572488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텍스트를 벡터 공간으로 변환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1309092" y="5454848"/>
            <a:ext cx="163592" cy="1008340"/>
          </a:xfrm>
          <a:prstGeom prst="roundRect">
            <a:avLst>
              <a:gd name="adj" fmla="val 4201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636276" y="5618440"/>
            <a:ext cx="204561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벡터 저장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636276" y="6037659"/>
            <a:ext cx="5479375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효율적인 검색을 위한 저장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1601468" y="6585823"/>
            <a:ext cx="163592" cy="1008340"/>
          </a:xfrm>
          <a:prstGeom prst="roundRect">
            <a:avLst>
              <a:gd name="adj" fmla="val 4201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928652" y="6749415"/>
            <a:ext cx="204561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검색 및 생성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28652" y="7168634"/>
            <a:ext cx="572488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질문에 맞는 정보 검색 및 응답 생성</a:t>
            </a:r>
            <a:endParaRPr lang="en-US" sz="12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369" y="1390769"/>
            <a:ext cx="6542961" cy="6542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53808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3685902" y="1886915"/>
            <a:ext cx="6342102" cy="365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300000"/>
              </a:lnSpc>
              <a:buNone/>
            </a:pPr>
            <a:r>
              <a:rPr 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’22</a:t>
            </a: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말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24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ChatGPT</a:t>
            </a: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등장으로</a:t>
            </a:r>
            <a:endParaRPr lang="en-US" altLang="ko-KR" sz="24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300000"/>
              </a:lnSpc>
              <a:buNone/>
            </a:pP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강아지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고양이를 구분하는 수준이던 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indent="0" algn="ctr">
              <a:lnSpc>
                <a:spcPct val="300000"/>
              </a:lnSpc>
              <a:buNone/>
            </a:pP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갑자기 우리의 말을 이해하며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indent="0" algn="ctr">
              <a:lnSpc>
                <a:spcPct val="300000"/>
              </a:lnSpc>
              <a:buNone/>
            </a:pP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우리의 업무를 대체하고 있습니다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 algn="ctr">
              <a:lnSpc>
                <a:spcPct val="300000"/>
              </a:lnSpc>
              <a:buNone/>
            </a:pPr>
            <a:endParaRPr lang="en-US" altLang="ko-KR" sz="24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300000"/>
              </a:lnSpc>
              <a:buNone/>
            </a:pP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sz="2400" dirty="0"/>
          </a:p>
        </p:txBody>
      </p:sp>
      <p:sp>
        <p:nvSpPr>
          <p:cNvPr id="5" name="Text 0"/>
          <p:cNvSpPr/>
          <p:nvPr/>
        </p:nvSpPr>
        <p:spPr>
          <a:xfrm>
            <a:off x="874038" y="1024176"/>
            <a:ext cx="7538085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4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AI</a:t>
            </a:r>
            <a:r>
              <a:rPr lang="ko-KR" altLang="en-US" sz="4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가 갑자기 세상을 변화시키는 이유</a:t>
            </a:r>
            <a:r>
              <a:rPr lang="en-US" altLang="ko-KR" sz="4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?</a:t>
            </a:r>
            <a:endParaRPr lang="en-US" sz="40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03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055"/>
            <a:ext cx="8273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LangChain: 레고처럼 조립하는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5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LangChain은 복잡한 AI 워크플로우를 쉽게 구축할 수 있는 오픈소스 프레임워크입니다.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문서 로더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다양한 형식의 문서를 불러옵니다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3336369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634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텍스트 분할기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12467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긴 문서를 처리 가능한 단위로 나눕니다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3071693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벡터 저장소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51256" y="4759643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분할된 텍스트를 벡터로 저장합니다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719423" y="475845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9"/>
          <p:cNvSpPr/>
          <p:nvPr/>
        </p:nvSpPr>
        <p:spPr>
          <a:xfrm>
            <a:off x="9937790" y="590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검색 엔진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9937790" y="639472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관련 정보를 효율적으로 찾습니다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0564" y="6065520"/>
            <a:ext cx="339328" cy="42422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LLM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검색 결과를 바탕으로 응답을 생성합니다</a:t>
            </a:r>
            <a:endParaRPr lang="en-US" sz="175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0595" y="5186720"/>
            <a:ext cx="339328" cy="42422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793790" y="72336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이 모듈식 접근 방식은 개발자가 자신의 필요에 맞는 AI 애플리케이션을 유연하게 구축할 수 있게 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691" y="449937"/>
            <a:ext cx="11079378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다양한 패턴의 </a:t>
            </a:r>
            <a:r>
              <a:rPr lang="en-US" altLang="ko-KR" sz="32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RAG</a:t>
            </a:r>
            <a:r>
              <a:rPr lang="ko-KR" altLang="en-US" sz="32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와 한계에 대해 노트북</a:t>
            </a:r>
            <a:r>
              <a:rPr lang="en-US" altLang="ko-KR" sz="32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LM</a:t>
            </a:r>
            <a:r>
              <a:rPr lang="ko-KR" altLang="en-US" sz="320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으로 정리하세요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6876" y="2419847"/>
            <a:ext cx="12868651" cy="29706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[papar]Modular RAG_Transforming RAG </a:t>
            </a:r>
            <a:r>
              <a:rPr lang="ko-KR" altLang="en-US" sz="3200" dirty="0" smtClean="0">
                <a:solidFill>
                  <a:schemeClr val="bg1"/>
                </a:solidFill>
              </a:rPr>
              <a:t>Systems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[</a:t>
            </a:r>
            <a:r>
              <a:rPr lang="en-US" altLang="ko-KR" sz="3200" dirty="0" smtClean="0">
                <a:solidFill>
                  <a:schemeClr val="bg1"/>
                </a:solidFill>
              </a:rPr>
              <a:t>paper]DeepRAG.pdf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[paper]Mitigating Bias in </a:t>
            </a:r>
            <a:r>
              <a:rPr lang="en-US" altLang="ko-KR" sz="3200" dirty="0" smtClean="0">
                <a:solidFill>
                  <a:schemeClr val="bg1"/>
                </a:solidFill>
              </a:rPr>
              <a:t>RAG.pdf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[paper]</a:t>
            </a:r>
            <a:r>
              <a:rPr lang="en-US" altLang="ko-KR" sz="3200" dirty="0" err="1">
                <a:solidFill>
                  <a:schemeClr val="bg1"/>
                </a:solidFill>
              </a:rPr>
              <a:t>SafeRAG_Benchmarking</a:t>
            </a:r>
            <a:r>
              <a:rPr lang="en-US" altLang="ko-KR" sz="3200" dirty="0">
                <a:solidFill>
                  <a:schemeClr val="bg1"/>
                </a:solidFill>
              </a:rPr>
              <a:t> Security in Retrieval-Augmented Generation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012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8019" y="449104"/>
            <a:ext cx="5831681" cy="510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Hugging Face: AI 모델의 깃허브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019" y="1204436"/>
            <a:ext cx="408265" cy="4082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58019" y="1816775"/>
            <a:ext cx="204168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Models Hub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058019" y="2169914"/>
            <a:ext cx="800076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수천 개의 사전 훈련된 AI 모델을 제공하는 중앙 저장소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19" y="2839522"/>
            <a:ext cx="408265" cy="4082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58019" y="3451860"/>
            <a:ext cx="204168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Transformers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058019" y="3804999"/>
            <a:ext cx="800076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모델을 쉽게 불러오고 사용할 수 있는 라이브러리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019" y="4474607"/>
            <a:ext cx="408265" cy="4082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019" y="5086945"/>
            <a:ext cx="204168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Spaces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58019" y="5440085"/>
            <a:ext cx="800076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AI 데모를 호스팅하고 공유할 수 있는 플랫폼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019" y="6109692"/>
            <a:ext cx="408265" cy="4082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58019" y="6722031"/>
            <a:ext cx="204168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Datasets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058019" y="7075170"/>
            <a:ext cx="800076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AI 학습용 데이터셋 라이브러리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6058019" y="7520226"/>
            <a:ext cx="800076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구글, 아마존, 엔비디아 등이 투자한 Hugging Face는 AI 개발의 민주화를 이끌고 있습니다.</a:t>
            </a:r>
            <a:endParaRPr lang="en-US" sz="1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45808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3줄 코드로 AI 사용: 누구나 쉽게 AI 체험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Hugging Face의 Transformers 라이브러리를 사용하면 단 몇 줄의 코드만으로 강력한 AI 모델을 활용할 수 있습니다.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1638" y="2597825"/>
            <a:ext cx="6342102" cy="1628775"/>
          </a:xfrm>
          <a:prstGeom prst="roundRect">
            <a:avLst>
              <a:gd name="adj" fmla="val 5317"/>
            </a:avLst>
          </a:prstGeom>
          <a:solidFill>
            <a:srgbClr val="252528"/>
          </a:solidFill>
          <a:ln/>
        </p:spPr>
      </p:sp>
      <p:sp>
        <p:nvSpPr>
          <p:cNvPr id="5" name="Shape 3"/>
          <p:cNvSpPr/>
          <p:nvPr/>
        </p:nvSpPr>
        <p:spPr>
          <a:xfrm>
            <a:off x="711398" y="2597825"/>
            <a:ext cx="6362581" cy="1628775"/>
          </a:xfrm>
          <a:prstGeom prst="roundRect">
            <a:avLst>
              <a:gd name="adj" fmla="val 1899"/>
            </a:avLst>
          </a:prstGeom>
          <a:solidFill>
            <a:srgbClr val="252528"/>
          </a:solidFill>
          <a:ln/>
        </p:spPr>
      </p:sp>
      <p:sp>
        <p:nvSpPr>
          <p:cNvPr id="6" name="Text 4"/>
          <p:cNvSpPr/>
          <p:nvPr/>
        </p:nvSpPr>
        <p:spPr>
          <a:xfrm>
            <a:off x="917496" y="2752368"/>
            <a:ext cx="5950387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highlight>
                  <a:srgbClr val="252528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from transformers import </a:t>
            </a:r>
            <a:r>
              <a:rPr lang="en-US" sz="1600" dirty="0" smtClean="0">
                <a:solidFill>
                  <a:srgbClr val="E5E0DF"/>
                </a:solidFill>
                <a:highlight>
                  <a:srgbClr val="252528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pipeline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E5E0DF"/>
              </a:solidFill>
              <a:highlight>
                <a:srgbClr val="252528"/>
              </a:highlight>
              <a:latin typeface="Consolas Light" pitchFamily="34" charset="0"/>
              <a:ea typeface="Consolas Light" pitchFamily="34" charset="-122"/>
              <a:cs typeface="Consolas Ligh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smtClean="0">
                <a:solidFill>
                  <a:srgbClr val="E5E0DF"/>
                </a:solidFill>
                <a:highlight>
                  <a:srgbClr val="252528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classifier </a:t>
            </a:r>
            <a:r>
              <a:rPr lang="en-US" sz="1600" dirty="0">
                <a:solidFill>
                  <a:srgbClr val="E5E0DF"/>
                </a:solidFill>
                <a:highlight>
                  <a:srgbClr val="252528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= pipeline("sentiment-analysis</a:t>
            </a:r>
            <a:r>
              <a:rPr lang="en-US" sz="1600" dirty="0" smtClean="0">
                <a:solidFill>
                  <a:srgbClr val="E5E0DF"/>
                </a:solidFill>
                <a:highlight>
                  <a:srgbClr val="252528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")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smtClean="0">
                <a:solidFill>
                  <a:srgbClr val="E5E0DF"/>
                </a:solidFill>
                <a:highlight>
                  <a:srgbClr val="252528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result </a:t>
            </a:r>
            <a:r>
              <a:rPr lang="en-US" sz="1600" dirty="0">
                <a:solidFill>
                  <a:srgbClr val="E5E0DF"/>
                </a:solidFill>
                <a:highlight>
                  <a:srgbClr val="252528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= classifier("오늘 정말 좋은 하루였어요!")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458533"/>
            <a:ext cx="670113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이처럼 간단한 </a:t>
            </a:r>
            <a:r>
              <a:rPr lang="en-US" sz="160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코드로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endParaRPr lang="en-US" sz="16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감정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분석, 텍스트 생성, 번역 등 다양한 AI 기능을 활용할 수 있습니다. </a:t>
            </a:r>
            <a:endParaRPr lang="en-US" sz="16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마치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앱스토어에서 앱을 다운로드하는 것처럼 쉽게 AI 모델을 사용할 수 있습니다.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12890" y="886539"/>
            <a:ext cx="64419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실습 활동: 직접 체험하는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597645" y="22593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82715" y="2340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2334761" y="2337197"/>
            <a:ext cx="31465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Hugging Face 모델 탐색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334761" y="282761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Hugging Face 플랫폼에서 </a:t>
            </a:r>
            <a:r>
              <a:rPr lang="en-US" sz="175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다양한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LLM 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모델을 살펴보고, </a:t>
            </a:r>
            <a:endParaRPr lang="en-US" sz="175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간단한</a:t>
            </a:r>
            <a:r>
              <a:rPr lang="en-US" sz="17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테스트를 진행합니다.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17780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Wrap up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대규모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언어모델의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트렌드와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기술을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살펴보았습니다</a:t>
            </a:r>
            <a:endParaRPr lang="en-US" sz="16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53231" y="2651873"/>
            <a:ext cx="931666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AI 기술의 민주화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: 오픈소스와 저비용 모델의 등장으로 누구나 첨단 AI를 활용할 수 있게 되었습니다.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53231" y="3383870"/>
            <a:ext cx="931666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Post-Training 시대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: 단순한 데이터 양보다 질적 학습과 추론 능력이 중요해지고 있습니다.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7" y="4346377"/>
            <a:ext cx="8733861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이러한 발전은 AI 기술의 더 넓은 접근성과 혁신적인 활용 가능성을 제시합니다.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7855F555-3391-8253-432C-EBF5DEF0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23" y="2096265"/>
            <a:ext cx="9129162" cy="53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4273" y="7414223"/>
            <a:ext cx="7942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AI Engineering: Building Applications with Foundation Models </a:t>
            </a:r>
            <a:r>
              <a:rPr lang="en-US" altLang="ko-KR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(2025)</a:t>
            </a:r>
            <a:endParaRPr lang="en-US" altLang="ko-KR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 0"/>
          <p:cNvSpPr/>
          <p:nvPr/>
        </p:nvSpPr>
        <p:spPr>
          <a:xfrm>
            <a:off x="721638" y="566976"/>
            <a:ext cx="1103513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ko-KR" altLang="en-US" sz="40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오픈 소스의 활성화 </a:t>
            </a:r>
            <a:endParaRPr lang="en-US" sz="40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286" y="1542267"/>
            <a:ext cx="780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오픈소스 개발의 증가로</a:t>
            </a:r>
            <a:r>
              <a:rPr lang="en-US" altLang="ko-KR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AI</a:t>
            </a:r>
            <a:r>
              <a:rPr lang="ko-KR" altLang="en-US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발전은 거스를 수 없는 대세의 흐름이 되고 있습니다</a:t>
            </a:r>
            <a:endParaRPr lang="en-US" altLang="ko-KR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4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388" y="719376"/>
            <a:ext cx="7538085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ko-KR" altLang="en-US" sz="4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우리의 말을 이해하게 된 배경은</a:t>
            </a:r>
            <a:r>
              <a:rPr lang="en-US" altLang="ko-KR" sz="40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?</a:t>
            </a:r>
            <a:endParaRPr lang="en-US" sz="40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1782" y="1615945"/>
            <a:ext cx="8151057" cy="537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’17</a:t>
            </a: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구글은 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‘Attention is all you need’</a:t>
            </a: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논문을 발표 합니다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sz="24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자연어를 복잡하게 처리할 필요 없이</a:t>
            </a:r>
            <a:endParaRPr lang="en-US" altLang="ko-KR" sz="24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sz="24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토큰을 생성할 때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입력토큰의 중요도를 모델이 가중화 합니다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24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sz="24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내용을 참고하여 </a:t>
            </a:r>
            <a:endParaRPr lang="en-US" altLang="ko-KR" sz="24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질문에 가장 높은 확률의 답을 할 수 있습니다</a:t>
            </a:r>
            <a:r>
              <a:rPr lang="en-US" altLang="ko-KR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24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sz="2400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FFCCCC"/>
                </a:solidFill>
              </a:rPr>
              <a:t>즉</a:t>
            </a:r>
            <a:r>
              <a:rPr lang="en-US" altLang="ko-KR" sz="2000" dirty="0">
                <a:solidFill>
                  <a:srgbClr val="FFCCCC"/>
                </a:solidFill>
              </a:rPr>
              <a:t>, </a:t>
            </a:r>
            <a:r>
              <a:rPr lang="ko-KR" altLang="en-US" sz="2000" dirty="0">
                <a:solidFill>
                  <a:srgbClr val="FFCCCC"/>
                </a:solidFill>
              </a:rPr>
              <a:t>계산량은 많지만 쉽게 답을 찾는 방법인</a:t>
            </a:r>
            <a:endParaRPr lang="en-US" altLang="ko-KR" sz="2000" dirty="0">
              <a:solidFill>
                <a:srgbClr val="FFCCCC"/>
              </a:solidFill>
            </a:endParaRPr>
          </a:p>
          <a:p>
            <a:r>
              <a:rPr lang="ko-KR" altLang="en-US" sz="2000" dirty="0">
                <a:solidFill>
                  <a:srgbClr val="FFCCCC"/>
                </a:solidFill>
              </a:rPr>
              <a:t>트랜스포머를 제안합니다</a:t>
            </a:r>
            <a:r>
              <a:rPr lang="en-US" altLang="ko-KR" sz="2000" dirty="0">
                <a:solidFill>
                  <a:srgbClr val="FFCCCC"/>
                </a:solidFill>
              </a:rPr>
              <a:t>.</a:t>
            </a:r>
            <a:endParaRPr lang="en-US" sz="2000" dirty="0">
              <a:solidFill>
                <a:srgbClr val="FFCC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76951" y="6143969"/>
            <a:ext cx="4008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Attention is all you need(2016)</a:t>
            </a:r>
          </a:p>
          <a:p>
            <a:r>
              <a:rPr lang="en-US" altLang="ko-KR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(https</a:t>
            </a:r>
            <a:r>
              <a:rPr lang="en-US" altLang="ko-KR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</a:t>
            </a:r>
            <a:r>
              <a:rPr lang="en-US" altLang="ko-KR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arxiv.org/abs/1706.03762)</a:t>
            </a:r>
            <a:endParaRPr lang="en-US" altLang="ko-KR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402" y="2734237"/>
            <a:ext cx="6480017" cy="31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1468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Transformer</a:t>
            </a:r>
            <a:r>
              <a:rPr lang="ko-KR" altLang="en-US" sz="4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 메</a:t>
            </a:r>
            <a:r>
              <a:rPr lang="ko-KR" altLang="en-US" sz="4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커니즘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874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Query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36449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ko-KR" altLang="en-US" sz="175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유저의 요청 또는 질문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30182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508850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647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Key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413814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각 단어가 가진 특성 정보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30182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70488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6100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Value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59071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단어가 전달하는 실제 의미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30182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6472131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29" y="19060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Self-Attention 메커니즘은 문장 내 모든 단어 간의 관계를 파악하여 문맥을 이해합니다. </a:t>
            </a:r>
            <a:endParaRPr lang="en-US" sz="24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4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이는</a:t>
            </a:r>
            <a:r>
              <a:rPr lang="en-US" sz="24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24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인간이 문장을 이해할 때 단어 간 관계를 고려하는 방식과 유사합니다.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66823" y="7204673"/>
            <a:ext cx="4008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Attention is all you need(2016)</a:t>
            </a:r>
          </a:p>
          <a:p>
            <a:r>
              <a:rPr lang="en-US" altLang="ko-KR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(https</a:t>
            </a:r>
            <a:r>
              <a:rPr lang="en-US" altLang="ko-KR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</a:t>
            </a:r>
            <a:r>
              <a:rPr lang="en-US" altLang="ko-KR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arxiv.org/abs/1706.03762)</a:t>
            </a:r>
            <a:endParaRPr lang="en-US" altLang="ko-KR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37" y="495096"/>
            <a:ext cx="8126435" cy="64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768" y="762238"/>
            <a:ext cx="7738348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GPT란 </a:t>
            </a:r>
            <a:r>
              <a:rPr lang="en-US" sz="3450" dirty="0" err="1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무엇인가</a:t>
            </a:r>
            <a:r>
              <a:rPr lang="en-US" sz="3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?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768" y="1629056"/>
            <a:ext cx="12292560" cy="467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GPT(Generative Pre-trained Transformer)</a:t>
            </a:r>
            <a:r>
              <a:rPr lang="en-US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는 대규모 텍스트 데이터에서 언어 패턴을 학습하는 AI 모델입니다.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18768" y="2344579"/>
            <a:ext cx="176808" cy="1060847"/>
          </a:xfrm>
          <a:prstGeom prst="roundRect">
            <a:avLst>
              <a:gd name="adj" fmla="val 42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2383" y="2521387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데이터 수집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72383" y="2903696"/>
            <a:ext cx="7552849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인터넷에서 방대한 양의 텍스트 수집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883920" y="3537942"/>
            <a:ext cx="176808" cy="1060847"/>
          </a:xfrm>
          <a:prstGeom prst="roundRect">
            <a:avLst>
              <a:gd name="adj" fmla="val 42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237536" y="3714750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사전 학습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237536" y="4097060"/>
            <a:ext cx="7287697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텍스트의 패턴과 구조 학습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149191" y="4731306"/>
            <a:ext cx="176808" cy="1060847"/>
          </a:xfrm>
          <a:prstGeom prst="roundRect">
            <a:avLst>
              <a:gd name="adj" fmla="val 42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502807" y="4908113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미세 조정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502807" y="5290423"/>
            <a:ext cx="7022425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특정 작업에 맞게 모델 조정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1414343" y="5924669"/>
            <a:ext cx="176808" cy="1060847"/>
          </a:xfrm>
          <a:prstGeom prst="roundRect">
            <a:avLst>
              <a:gd name="adj" fmla="val 42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767959" y="6101477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언어 이해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767959" y="6483787"/>
            <a:ext cx="675727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인간과 유사한 언어 처리 능력 획득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260658" y="6842372"/>
            <a:ext cx="653426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altLang="ko-KR" sz="13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[</a:t>
            </a:r>
            <a:r>
              <a:rPr lang="ko-KR" altLang="en-US" sz="13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출처 </a:t>
            </a:r>
            <a:r>
              <a:rPr lang="en-US" altLang="ko-KR" sz="135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: “Training Compute-optimal Large Language Models” / DeepMind, 2022]</a:t>
            </a:r>
            <a:endParaRPr lang="en-US" sz="1350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54147"/>
              </p:ext>
            </p:extLst>
          </p:nvPr>
        </p:nvGraphicFramePr>
        <p:xfrm>
          <a:off x="6936486" y="2456363"/>
          <a:ext cx="7048500" cy="4267200"/>
        </p:xfrm>
        <a:graphic>
          <a:graphicData uri="http://schemas.openxmlformats.org/drawingml/2006/table">
            <a:tbl>
              <a:tblPr/>
              <a:tblGrid>
                <a:gridCol w="2349500"/>
                <a:gridCol w="2349500"/>
                <a:gridCol w="2349500"/>
              </a:tblGrid>
              <a:tr h="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  <a:effectLst/>
                        </a:rPr>
                        <a:t>모델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Parameter Size </a:t>
                      </a:r>
                      <a:endParaRPr lang="en-US" b="1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t" latinLnBrk="0"/>
                      <a:r>
                        <a:rPr lang="en-US" b="1" dirty="0" smtClean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Billion)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Training Tokens (Billion)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fi-FI" dirty="0">
                          <a:solidFill>
                            <a:schemeClr val="bg1"/>
                          </a:solidFill>
                          <a:effectLst/>
                        </a:rPr>
                        <a:t>LaMDA </a:t>
                      </a:r>
                      <a:endParaRPr lang="fi-FI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fontAlgn="base" latinLnBrk="0"/>
                      <a:r>
                        <a:rPr lang="fi-FI" dirty="0" smtClean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fi-FI" dirty="0">
                          <a:solidFill>
                            <a:schemeClr val="bg1"/>
                          </a:solidFill>
                          <a:effectLst/>
                        </a:rPr>
                        <a:t>Thoppilan et al., 2022)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 dirty="0">
                          <a:solidFill>
                            <a:schemeClr val="bg1"/>
                          </a:solidFill>
                          <a:effectLst/>
                        </a:rPr>
                        <a:t>137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 dirty="0">
                          <a:solidFill>
                            <a:schemeClr val="bg1"/>
                          </a:solidFill>
                          <a:effectLst/>
                        </a:rPr>
                        <a:t>168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GPT-3 </a:t>
                      </a:r>
                      <a:endParaRPr lang="en-US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fontAlgn="base" latinLnBrk="0"/>
                      <a:r>
                        <a:rPr lang="en-US" dirty="0" smtClean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Brown et al., 2020)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>
                          <a:solidFill>
                            <a:schemeClr val="bg1"/>
                          </a:solidFill>
                          <a:effectLst/>
                        </a:rPr>
                        <a:t>175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 dirty="0">
                          <a:solidFill>
                            <a:schemeClr val="bg1"/>
                          </a:solidFill>
                          <a:effectLst/>
                        </a:rPr>
                        <a:t>300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Jurassic </a:t>
                      </a:r>
                      <a:endParaRPr lang="de-DE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fontAlgn="base" latinLnBrk="0"/>
                      <a:r>
                        <a:rPr lang="de-DE" dirty="0" smtClean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Lieber et al., 2021)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 dirty="0">
                          <a:solidFill>
                            <a:schemeClr val="bg1"/>
                          </a:solidFill>
                          <a:effectLst/>
                        </a:rPr>
                        <a:t>178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 dirty="0">
                          <a:solidFill>
                            <a:schemeClr val="bg1"/>
                          </a:solidFill>
                          <a:effectLst/>
                        </a:rPr>
                        <a:t>300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da-DK" dirty="0">
                          <a:solidFill>
                            <a:schemeClr val="bg1"/>
                          </a:solidFill>
                          <a:effectLst/>
                        </a:rPr>
                        <a:t>Gopher </a:t>
                      </a:r>
                      <a:endParaRPr lang="da-DK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fontAlgn="base" latinLnBrk="0"/>
                      <a:r>
                        <a:rPr lang="da-DK" dirty="0" smtClean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da-DK" dirty="0">
                          <a:solidFill>
                            <a:schemeClr val="bg1"/>
                          </a:solidFill>
                          <a:effectLst/>
                        </a:rPr>
                        <a:t>Rae et al., 2021)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>
                          <a:solidFill>
                            <a:schemeClr val="bg1"/>
                          </a:solidFill>
                          <a:effectLst/>
                        </a:rPr>
                        <a:t>280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 dirty="0">
                          <a:solidFill>
                            <a:schemeClr val="bg1"/>
                          </a:solidFill>
                          <a:effectLst/>
                        </a:rPr>
                        <a:t>300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MT-NLG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effectLst/>
                        </a:rPr>
                        <a:t>530B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fontAlgn="base" latinLnBrk="0"/>
                      <a:r>
                        <a:rPr lang="en-US" dirty="0" smtClean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Smith et al., 2022)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 dirty="0">
                          <a:solidFill>
                            <a:schemeClr val="bg1"/>
                          </a:solidFill>
                          <a:effectLst/>
                        </a:rPr>
                        <a:t>530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 dirty="0">
                          <a:solidFill>
                            <a:schemeClr val="bg1"/>
                          </a:solidFill>
                          <a:effectLst/>
                        </a:rPr>
                        <a:t>270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Chinchilla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>
                          <a:solidFill>
                            <a:schemeClr val="bg1"/>
                          </a:solidFill>
                          <a:effectLst/>
                        </a:rPr>
                        <a:t>70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 latinLnBrk="0"/>
                      <a:r>
                        <a:rPr lang="en-US" altLang="ko-KR" dirty="0">
                          <a:solidFill>
                            <a:schemeClr val="bg1"/>
                          </a:solidFill>
                          <a:effectLst/>
                        </a:rPr>
                        <a:t>1,400</a:t>
                      </a:r>
                    </a:p>
                  </a:txBody>
                  <a:tcPr marL="76200" marR="76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078"/>
          <a:stretch/>
        </p:blipFill>
        <p:spPr>
          <a:xfrm>
            <a:off x="2172969" y="1707196"/>
            <a:ext cx="10661061" cy="53413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4273" y="7204673"/>
            <a:ext cx="7942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AI Engineering: Building Applications with Foundation Models </a:t>
            </a:r>
            <a:r>
              <a:rPr lang="en-US" altLang="ko-KR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(2025)</a:t>
            </a:r>
            <a:endParaRPr lang="en-US" altLang="ko-KR" dirty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 0"/>
          <p:cNvSpPr/>
          <p:nvPr/>
        </p:nvSpPr>
        <p:spPr>
          <a:xfrm>
            <a:off x="618768" y="762238"/>
            <a:ext cx="7738348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LLM</a:t>
            </a:r>
            <a:r>
              <a:rPr lang="ko-KR" altLang="en-US" sz="34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서비스가 만들어지는 과정</a:t>
            </a:r>
            <a:endParaRPr lang="en-US" sz="3450" dirty="0"/>
          </a:p>
        </p:txBody>
      </p:sp>
    </p:spTree>
    <p:extLst>
      <p:ext uri="{BB962C8B-B14F-4D97-AF65-F5344CB8AC3E}">
        <p14:creationId xmlns:p14="http://schemas.microsoft.com/office/powerpoint/2010/main" val="270548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53808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 smtClean="0">
                <a:solidFill>
                  <a:srgbClr val="F2F2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Light" pitchFamily="34" charset="-120"/>
              </a:rPr>
              <a:t>Pre-Training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GPT와 같은 대형 언어 모델의 사전 학습(Pre-Training) </a:t>
            </a:r>
            <a:r>
              <a:rPr lang="en-US" sz="160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과정은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endParaRPr lang="en-US" sz="1600" dirty="0" smtClean="0">
              <a:solidFill>
                <a:srgbClr val="E5E0D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Ligh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AI</a:t>
            </a:r>
            <a:r>
              <a:rPr lang="en-US" sz="160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가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언어의 기본 구조와 패턴을 학습하는 필수적인 단계입니다.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70537" y="3405497"/>
            <a:ext cx="52414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GPT-3: </a:t>
            </a:r>
            <a:r>
              <a:rPr lang="en-US" sz="160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45테라바이트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데이터</a:t>
            </a:r>
            <a:r>
              <a:rPr lang="ko-KR" alt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를 모아서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학습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70537" y="3807571"/>
            <a:ext cx="52414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수백 대의 고성능 GPU 사용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70537" y="4209645"/>
            <a:ext cx="52414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수개월에 걸친 집중 학습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70537" y="4611720"/>
            <a:ext cx="52414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다음 단어를 예측하는 </a:t>
            </a:r>
            <a:r>
              <a:rPr lang="en-US" sz="1600" dirty="0" err="1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자기지도학습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방식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(Supervised Fine Tuning)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5991299"/>
            <a:ext cx="1242743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이 과정은 마치 인간이 어린 시절 언어를 배우는 과정과 유사하지만, </a:t>
            </a:r>
            <a:r>
              <a:rPr lang="en-US" sz="1600" dirty="0" err="1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훨씬</a:t>
            </a:r>
            <a:r>
              <a:rPr lang="en-US" sz="1600" dirty="0" smtClean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 </a:t>
            </a:r>
            <a:r>
              <a:rPr lang="en-US" sz="1600" dirty="0">
                <a:solidFill>
                  <a:srgbClr val="E5E0D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Light" pitchFamily="34" charset="-120"/>
              </a:rPr>
              <a:t>더 많은 정보를 처리합니다.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1358</Words>
  <Application>Microsoft Office PowerPoint</Application>
  <PresentationFormat>Custom</PresentationFormat>
  <Paragraphs>259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나눔스퀘어</vt:lpstr>
      <vt:lpstr>Arial</vt:lpstr>
      <vt:lpstr>Pretendard Variable Medium</vt:lpstr>
      <vt:lpstr>맑은 고딕</vt:lpstr>
      <vt:lpstr>Poppins Light</vt:lpstr>
      <vt:lpstr>Consolas Light</vt:lpstr>
      <vt:lpstr>Wingdings</vt:lpstr>
      <vt:lpstr>Calibri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David Jeong</cp:lastModifiedBy>
  <cp:revision>21</cp:revision>
  <dcterms:created xsi:type="dcterms:W3CDTF">2025-06-25T22:23:21Z</dcterms:created>
  <dcterms:modified xsi:type="dcterms:W3CDTF">2025-07-03T14:23:29Z</dcterms:modified>
</cp:coreProperties>
</file>